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74" r:id="rId5"/>
    <p:sldId id="275" r:id="rId6"/>
    <p:sldId id="257" r:id="rId7"/>
    <p:sldId id="266" r:id="rId8"/>
    <p:sldId id="262" r:id="rId9"/>
    <p:sldId id="263" r:id="rId10"/>
    <p:sldId id="258" r:id="rId11"/>
    <p:sldId id="276" r:id="rId12"/>
    <p:sldId id="265" r:id="rId13"/>
    <p:sldId id="273" r:id="rId14"/>
    <p:sldId id="264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9" autoAdjust="0"/>
    <p:restoredTop sz="94660"/>
  </p:normalViewPr>
  <p:slideViewPr>
    <p:cSldViewPr snapToGrid="0">
      <p:cViewPr>
        <p:scale>
          <a:sx n="70" d="100"/>
          <a:sy n="70" d="100"/>
        </p:scale>
        <p:origin x="1229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ECC59-2488-4F6A-9C62-709F581F630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F022D-95C1-4DAC-BC45-4E74F2BCB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aths/become-an-agile-software-developer?u=7619210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https://www.linkedin.com/learning/paths/become-an-agile-software-developer?u=76192106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F022D-95C1-4DAC-BC45-4E74F2BCB5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7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s.wikipedia.org/wiki/Proceso_para_el_desarrollo_de_softwa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716657"/>
            <a:ext cx="10993549" cy="770161"/>
          </a:xfrm>
        </p:spPr>
        <p:txBody>
          <a:bodyPr/>
          <a:lstStyle/>
          <a:p>
            <a:pPr algn="ctr"/>
            <a:r>
              <a:rPr lang="en-US" dirty="0" smtClean="0"/>
              <a:t>Agile/ Lean project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047" y="4350123"/>
            <a:ext cx="10993546" cy="59032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Let’s Get Started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572983"/>
            <a:ext cx="1325247" cy="3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379"/>
          </a:xfrm>
        </p:spPr>
        <p:txBody>
          <a:bodyPr>
            <a:normAutofit/>
          </a:bodyPr>
          <a:lstStyle/>
          <a:p>
            <a:r>
              <a:rPr lang="en-GB" sz="1800" dirty="0" smtClean="0"/>
              <a:t>Agile </a:t>
            </a: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12915" y="4799305"/>
            <a:ext cx="11029615" cy="367830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8983" y="2098923"/>
            <a:ext cx="1020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development </a:t>
            </a:r>
            <a:r>
              <a:rPr lang="en-US" dirty="0"/>
              <a:t>methodology based on </a:t>
            </a:r>
            <a:r>
              <a:rPr lang="en-US" b="1" dirty="0"/>
              <a:t>iterative</a:t>
            </a:r>
            <a:r>
              <a:rPr lang="en-US" dirty="0"/>
              <a:t> and </a:t>
            </a:r>
            <a:r>
              <a:rPr lang="en-US" b="1" dirty="0"/>
              <a:t>incremental</a:t>
            </a:r>
            <a:r>
              <a:rPr lang="en-US" dirty="0"/>
              <a:t> </a:t>
            </a:r>
            <a:r>
              <a:rPr lang="en-US" dirty="0"/>
              <a:t>approach of </a:t>
            </a:r>
            <a:r>
              <a:rPr lang="en-US" dirty="0" smtClean="0"/>
              <a:t>1 </a:t>
            </a:r>
            <a:r>
              <a:rPr lang="en-US" dirty="0"/>
              <a:t>to 4 weeks so that the development process is aligned with the </a:t>
            </a:r>
            <a:r>
              <a:rPr lang="en-US" b="1" dirty="0"/>
              <a:t>changing business needs</a:t>
            </a:r>
            <a:r>
              <a:rPr lang="en-US" dirty="0"/>
              <a:t>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90817" y="3303434"/>
            <a:ext cx="10169620" cy="2991742"/>
            <a:chOff x="933809" y="4041171"/>
            <a:chExt cx="9381057" cy="2597285"/>
          </a:xfrm>
        </p:grpSpPr>
        <p:pic>
          <p:nvPicPr>
            <p:cNvPr id="5" name="Picture 2" descr="Agile Vs Traditional SDLC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47"/>
            <a:stretch/>
          </p:blipFill>
          <p:spPr bwMode="auto">
            <a:xfrm>
              <a:off x="933809" y="4041171"/>
              <a:ext cx="9381057" cy="2597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570068" y="4649821"/>
              <a:ext cx="1332689" cy="44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3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379"/>
          </a:xfrm>
        </p:spPr>
        <p:txBody>
          <a:bodyPr>
            <a:normAutofit/>
          </a:bodyPr>
          <a:lstStyle/>
          <a:p>
            <a:r>
              <a:rPr lang="en-GB" sz="1800" dirty="0" smtClean="0"/>
              <a:t>Agile </a:t>
            </a:r>
            <a:r>
              <a:rPr lang="en-GB" sz="1800" dirty="0"/>
              <a:t> </a:t>
            </a:r>
            <a:r>
              <a:rPr lang="en-GB" sz="1800" dirty="0" smtClean="0"/>
              <a:t>Vs Traditional </a:t>
            </a: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12915" y="4799305"/>
            <a:ext cx="11029615" cy="367830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70068" y="4649821"/>
            <a:ext cx="1332689" cy="447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25365" y="1817915"/>
            <a:ext cx="9343378" cy="4581056"/>
            <a:chOff x="2134815" y="2009772"/>
            <a:chExt cx="8217500" cy="4628684"/>
          </a:xfrm>
        </p:grpSpPr>
        <p:pic>
          <p:nvPicPr>
            <p:cNvPr id="7" name="Picture 2" descr="Agile Vs Traditional SDL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815" y="2009772"/>
              <a:ext cx="8217500" cy="462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779212" y="4416357"/>
              <a:ext cx="143158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46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…Agile </a:t>
            </a:r>
            <a:r>
              <a:rPr lang="en-GB" sz="1800" i="1" dirty="0" smtClean="0"/>
              <a:t>vs waterfall </a:t>
            </a:r>
            <a:endParaRPr lang="en-US" sz="1800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="" xmlns:a16="http://schemas.microsoft.com/office/drawing/2014/main" id="{3F4E7807-28F1-4647-856E-F0476FC1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44968" y="2640460"/>
            <a:ext cx="4206240" cy="369633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/>
          <p:cNvSpPr txBox="1"/>
          <p:nvPr/>
        </p:nvSpPr>
        <p:spPr>
          <a:xfrm>
            <a:off x="6473952" y="4026960"/>
            <a:ext cx="127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1" y="2576451"/>
            <a:ext cx="6063190" cy="36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Pillars of Agile 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27664" y="3944116"/>
            <a:ext cx="3714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Transparency</a:t>
            </a:r>
            <a:r>
              <a:rPr lang="en-US" dirty="0" smtClean="0"/>
              <a:t>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Significant aspects of the process must be visible to those responsible for the outcome. Transparency requires those aspects be defined by a common standard so observers share a common understanding of what is being seen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23" y="2022764"/>
            <a:ext cx="1934527" cy="1891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6222" y="3944116"/>
            <a:ext cx="3042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Inspection</a:t>
            </a:r>
            <a:r>
              <a:rPr lang="en-US" dirty="0" smtClean="0"/>
              <a:t>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users must frequently inspect Scrum artifacts and progress toward a Sprint Goal to detect undesirable variances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2" y="2154334"/>
            <a:ext cx="2800350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08" y="2201041"/>
            <a:ext cx="2628900" cy="1743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81908" y="3944116"/>
            <a:ext cx="3210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Adaptation</a:t>
            </a:r>
            <a:r>
              <a:rPr lang="en-US" dirty="0" smtClean="0"/>
              <a:t>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an inspector determines that one or more aspects of a process deviate outside acceptable limits, and that the resulting product will be unacceptable, the process or the material being processed must be adjusted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Agile Manifesto</a:t>
            </a:r>
            <a:r>
              <a:rPr lang="en-GB" sz="1800" dirty="0">
                <a:solidFill>
                  <a:schemeClr val="tx1"/>
                </a:solidFill>
              </a:rPr>
              <a:t/>
            </a:r>
            <a:br>
              <a:rPr lang="en-GB" sz="1800" dirty="0">
                <a:solidFill>
                  <a:schemeClr val="tx1"/>
                </a:solidFill>
              </a:rPr>
            </a:b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512238" y="2235872"/>
            <a:ext cx="2916569" cy="4208295"/>
            <a:chOff x="1054550" y="1537969"/>
            <a:chExt cx="3083191" cy="5092036"/>
          </a:xfrm>
        </p:grpSpPr>
        <p:sp>
          <p:nvSpPr>
            <p:cNvPr id="10" name="Rounded Rectangle 9"/>
            <p:cNvSpPr/>
            <p:nvPr/>
          </p:nvSpPr>
          <p:spPr>
            <a:xfrm>
              <a:off x="1064603" y="1537969"/>
              <a:ext cx="3073138" cy="970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Individuals and interactions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64603" y="2911660"/>
              <a:ext cx="3073138" cy="970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Working software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064603" y="4285352"/>
              <a:ext cx="3073138" cy="970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Customer collaboration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54550" y="5659044"/>
              <a:ext cx="3073138" cy="970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Responding to change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261100" y="2244389"/>
            <a:ext cx="3083191" cy="4289413"/>
            <a:chOff x="1054550" y="1439816"/>
            <a:chExt cx="3083191" cy="5190189"/>
          </a:xfrm>
        </p:grpSpPr>
        <p:sp>
          <p:nvSpPr>
            <p:cNvPr id="15" name="Rounded Rectangle 14"/>
            <p:cNvSpPr/>
            <p:nvPr/>
          </p:nvSpPr>
          <p:spPr>
            <a:xfrm>
              <a:off x="1054550" y="1439816"/>
              <a:ext cx="3073138" cy="97096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Processes and tools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64603" y="2911660"/>
              <a:ext cx="3073138" cy="97096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Comprehensive documentation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64603" y="4285352"/>
              <a:ext cx="3073138" cy="97096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Contract </a:t>
              </a:r>
              <a:r>
                <a:rPr lang="en-GB" sz="2400" dirty="0" smtClean="0"/>
                <a:t>negotiation</a:t>
              </a:r>
              <a:endParaRPr lang="en-GB" sz="24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054550" y="5659044"/>
              <a:ext cx="3073138" cy="97096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Following a plan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34645" y="2135720"/>
            <a:ext cx="1197204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8058" y="3506028"/>
            <a:ext cx="1197204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4645" y="4883103"/>
            <a:ext cx="1197204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50510" y="6256795"/>
            <a:ext cx="1197204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6595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Agile </a:t>
            </a:r>
            <a:r>
              <a:rPr lang="en-GB" sz="1800" i="1" dirty="0" smtClean="0"/>
              <a:t>Manifesto</a:t>
            </a:r>
            <a:r>
              <a:rPr lang="en-GB" sz="1800" dirty="0">
                <a:solidFill>
                  <a:schemeClr val="tx1"/>
                </a:solidFill>
              </a:rPr>
              <a:t/>
            </a:r>
            <a:br>
              <a:rPr lang="en-GB" sz="1800" dirty="0">
                <a:solidFill>
                  <a:schemeClr val="tx1"/>
                </a:solidFill>
              </a:rPr>
            </a:br>
            <a:endParaRPr lang="en-US" sz="1800" dirty="0"/>
          </a:p>
        </p:txBody>
      </p:sp>
      <p:sp>
        <p:nvSpPr>
          <p:cNvPr id="2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491043" y="2203703"/>
            <a:ext cx="9209913" cy="159829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Which value statement on the agile manifesto do you think will be the hardest to apply?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91" y="3987992"/>
            <a:ext cx="3963865" cy="25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816428"/>
            <a:ext cx="11029616" cy="899527"/>
          </a:xfrm>
        </p:spPr>
        <p:txBody>
          <a:bodyPr>
            <a:normAutofit/>
          </a:bodyPr>
          <a:lstStyle/>
          <a:p>
            <a:r>
              <a:rPr lang="en-GB" sz="1800" i="1" dirty="0" smtClean="0"/>
              <a:t>12 principles of agile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Our highest priority is to satisfy the customer through early and continuous delivery of valuable software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Welcome changing requirements, even late in the development.  Agile processes harness change for the customer’s competitive advantage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Deliver working software frequently, from a couple of weeks to a couple of months, with a preference to the shorter timescale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Business people and developers must work together daily throughout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14386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12 principles of agile</a:t>
            </a:r>
            <a:endParaRPr lang="en-US" sz="18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81192" y="1991275"/>
            <a:ext cx="10353675" cy="51244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Build projects around motivated individuals. Give them the environment and support they need, and trust them to get the job done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The most efficient and effective method of conveying information to and within a team is face to face conversation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Working software is the primary measure of progress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Agile processes promote sustainable development.  The sponsors, developers, and users should be able to maintain a constant pace indefinitely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Continuous attention to technical excellence and good design enhances agility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Simplicity – the art of maximizing the amount of work </a:t>
            </a:r>
            <a:r>
              <a:rPr lang="en-GB" b="1" dirty="0"/>
              <a:t>not done </a:t>
            </a:r>
            <a:r>
              <a:rPr lang="en-GB" dirty="0"/>
              <a:t>– is essential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12 principles of agile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18579" y="2532889"/>
            <a:ext cx="8901494" cy="14538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The best architectures, requirements, and designs emerge from self organising teams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At regular intervals, the team reflects on how to become more effective, then tunes and adjusts its behaviour accordingly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1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12 principles of agile</a:t>
            </a:r>
            <a:endParaRPr lang="en-US" sz="18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3460" y="2223881"/>
            <a:ext cx="8679180" cy="949087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Sum these up in just a few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48" y="4000918"/>
            <a:ext cx="2617302" cy="16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66" y="819510"/>
            <a:ext cx="11029616" cy="62902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Introduction and Special Needs: 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584" y="2553981"/>
            <a:ext cx="4762832" cy="3553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9351" y="6021238"/>
            <a:ext cx="780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 them down and share with the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12 principles of agile</a:t>
            </a: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2F6E398-123F-4CB7-A3FF-AD332BB69CF6}"/>
              </a:ext>
            </a:extLst>
          </p:cNvPr>
          <p:cNvSpPr txBox="1">
            <a:spLocks/>
          </p:cNvSpPr>
          <p:nvPr/>
        </p:nvSpPr>
        <p:spPr>
          <a:xfrm>
            <a:off x="1066174" y="2519492"/>
            <a:ext cx="3124513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Customer Satisfaction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Welcome Change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Frequent Delivery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Work Together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Motivated Individuals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Face To Face Conversation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72D0802-3A05-4599-9B76-9A76FBD46E86}"/>
              </a:ext>
            </a:extLst>
          </p:cNvPr>
          <p:cNvSpPr txBox="1">
            <a:spLocks/>
          </p:cNvSpPr>
          <p:nvPr/>
        </p:nvSpPr>
        <p:spPr>
          <a:xfrm>
            <a:off x="5031935" y="2542672"/>
            <a:ext cx="3124513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Close Cooperation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Sustainable Development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Technical Excellence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Simplicity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Self Organising Teams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cap="none" dirty="0"/>
              <a:t>Inspect And Adapt</a:t>
            </a:r>
          </a:p>
        </p:txBody>
      </p:sp>
      <p:pic>
        <p:nvPicPr>
          <p:cNvPr id="8" name="Picture 7" descr="A picture containing building, wall, indoor, sitting&#10;&#10;Description automatically generated">
            <a:extLst>
              <a:ext uri="{FF2B5EF4-FFF2-40B4-BE49-F238E27FC236}">
                <a16:creationId xmlns="" xmlns:a16="http://schemas.microsoft.com/office/drawing/2014/main" id="{63942D0A-54F1-CB48-A705-967F8CA4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208" y="2519492"/>
            <a:ext cx="2895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66" y="819510"/>
            <a:ext cx="11029616" cy="62902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Scrum Open Assessment ( Pre- Exams ): 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584" y="2553981"/>
            <a:ext cx="4762832" cy="35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66" y="819510"/>
            <a:ext cx="11029616" cy="62902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Learning objectives: 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72566" y="2423160"/>
            <a:ext cx="101350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Demonstrate a good understanding of Agile principles and Manifesto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Demonstrate an excellent understanding of Scrum framework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Demonstrate  understanding and ability to apply scrum activities and Tools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Demonstrate ability to implement Agile and lean principles in real life projects   </a:t>
            </a:r>
          </a:p>
          <a:p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66" y="819510"/>
            <a:ext cx="11029616" cy="629028"/>
          </a:xfrm>
        </p:spPr>
        <p:txBody>
          <a:bodyPr>
            <a:normAutofit/>
          </a:bodyPr>
          <a:lstStyle/>
          <a:p>
            <a:r>
              <a:rPr lang="en-GB" sz="1800" dirty="0" smtClean="0"/>
              <a:t>Learning Outline 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72566" y="2423160"/>
            <a:ext cx="1013505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	:   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Principles, Manifesto and Pillars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 	:    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Principles  and Type of Waste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	:  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Activities, Tools and Roles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Kanban: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a Kanban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5" y="572983"/>
            <a:ext cx="1325247" cy="323949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1795" y="1744947"/>
            <a:ext cx="10910503" cy="549680"/>
          </a:xfrm>
        </p:spPr>
        <p:txBody>
          <a:bodyPr>
            <a:normAutofit/>
          </a:bodyPr>
          <a:lstStyle/>
          <a:p>
            <a:r>
              <a:rPr lang="en-US" dirty="0" smtClean="0"/>
              <a:t>Who has worked on any project in the past? What methodology did you use?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077" y="3249669"/>
            <a:ext cx="3122422" cy="23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5379"/>
          </a:xfrm>
        </p:spPr>
        <p:txBody>
          <a:bodyPr>
            <a:normAutofit/>
          </a:bodyPr>
          <a:lstStyle/>
          <a:p>
            <a:r>
              <a:rPr lang="en-GB" sz="1800" dirty="0" smtClean="0"/>
              <a:t>Project management: A Little History </a:t>
            </a: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12915" y="4799305"/>
            <a:ext cx="11029615" cy="367830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44450" y="2246975"/>
            <a:ext cx="7895383" cy="3831818"/>
            <a:chOff x="2250940" y="2293627"/>
            <a:chExt cx="7895383" cy="3831818"/>
          </a:xfrm>
        </p:grpSpPr>
        <p:sp>
          <p:nvSpPr>
            <p:cNvPr id="7" name="TextBox 6"/>
            <p:cNvSpPr txBox="1"/>
            <p:nvPr/>
          </p:nvSpPr>
          <p:spPr>
            <a:xfrm>
              <a:off x="2250940" y="2293627"/>
              <a:ext cx="7895383" cy="383181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Project management gained recognition as a discipline in 1950s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Born from business administration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Henri Fayol ( “ Father of modern management”)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His work is the </a:t>
              </a:r>
              <a:r>
                <a:rPr lang="en-US" dirty="0"/>
                <a:t>g</a:t>
              </a:r>
              <a:r>
                <a:rPr lang="en-US" dirty="0" smtClean="0"/>
                <a:t>rounds for the traditional project management 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The manager has 5 basic functions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US" dirty="0" smtClean="0"/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US" dirty="0"/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dirty="0" smtClean="0"/>
                <a:t>Until then, project management was focused on large civil engineering and construction 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 rotWithShape="1">
            <a:blip r:embed="rId2"/>
            <a:srcRect l="54452" t="50808" r="19248" b="43809"/>
            <a:stretch/>
          </p:blipFill>
          <p:spPr>
            <a:xfrm>
              <a:off x="2866292" y="4429256"/>
              <a:ext cx="6427177" cy="74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12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…More History </a:t>
            </a:r>
            <a:r>
              <a:rPr lang="en-GB" sz="1800" dirty="0">
                <a:solidFill>
                  <a:schemeClr val="tx1"/>
                </a:solidFill>
              </a:rPr>
              <a:t/>
            </a:r>
            <a:br>
              <a:rPr lang="en-GB" sz="1800" dirty="0">
                <a:solidFill>
                  <a:schemeClr val="tx1"/>
                </a:solidFill>
              </a:rPr>
            </a:br>
            <a:endParaRPr lang="en-US" sz="18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13185" y="1985315"/>
            <a:ext cx="8416212" cy="52233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1960s: software development begins to gain complexity</a:t>
            </a:r>
          </a:p>
          <a:p>
            <a:pPr>
              <a:lnSpc>
                <a:spcPct val="150000"/>
              </a:lnSpc>
            </a:pPr>
            <a:r>
              <a:rPr lang="en-GB" dirty="0"/>
              <a:t>Software projects used traditional methodologies that were applied to </a:t>
            </a:r>
            <a:r>
              <a:rPr lang="en-GB" b="1" dirty="0"/>
              <a:t>engineering and civil construction </a:t>
            </a:r>
            <a:r>
              <a:rPr lang="en-GB" dirty="0"/>
              <a:t>projects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Problems </a:t>
            </a:r>
            <a:r>
              <a:rPr lang="en-GB" dirty="0"/>
              <a:t>begin to emerge: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Software requirements are often emergent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The customer doesn't know exactly what they want before they see the developed parts of the software</a:t>
            </a:r>
          </a:p>
          <a:p>
            <a:pPr>
              <a:lnSpc>
                <a:spcPct val="150000"/>
              </a:lnSpc>
            </a:pPr>
            <a:r>
              <a:rPr lang="en-GB" dirty="0"/>
              <a:t>But many believed that “</a:t>
            </a:r>
            <a:r>
              <a:rPr lang="en-GB" b="1" dirty="0"/>
              <a:t>problems with communication and understanding </a:t>
            </a:r>
            <a:r>
              <a:rPr lang="en-GB" dirty="0"/>
              <a:t>of what should be done are responsible for project failure” (Meredith &amp; mantel)</a:t>
            </a:r>
          </a:p>
        </p:txBody>
      </p:sp>
      <p:pic>
        <p:nvPicPr>
          <p:cNvPr id="11" name="Picture 10" descr="A picture containing wall, indoor, stationary, sitting&#10;&#10;Description automatically generated">
            <a:extLst>
              <a:ext uri="{FF2B5EF4-FFF2-40B4-BE49-F238E27FC236}">
                <a16:creationId xmlns="" xmlns:a16="http://schemas.microsoft.com/office/drawing/2014/main" id="{2CC75DBE-1306-4046-9C97-C96C12E1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54" y="1985315"/>
            <a:ext cx="3139861" cy="45102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660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i="1" dirty="0" smtClean="0"/>
              <a:t>…More History </a:t>
            </a:r>
            <a:r>
              <a:rPr lang="en-GB" sz="1800" dirty="0">
                <a:solidFill>
                  <a:schemeClr val="tx1"/>
                </a:solidFill>
              </a:rPr>
              <a:t/>
            </a:r>
            <a:br>
              <a:rPr lang="en-GB" sz="1800" dirty="0">
                <a:solidFill>
                  <a:schemeClr val="tx1"/>
                </a:solidFill>
              </a:rPr>
            </a:br>
            <a:endParaRPr lang="en-US" sz="1800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81192" y="2232599"/>
            <a:ext cx="10363826" cy="41289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b="1" dirty="0"/>
              <a:t>Software is different</a:t>
            </a:r>
          </a:p>
          <a:p>
            <a:r>
              <a:rPr lang="en-GB" dirty="0"/>
              <a:t>1990: </a:t>
            </a:r>
            <a:r>
              <a:rPr lang="en-GB" b="1" dirty="0" err="1"/>
              <a:t>Degrace</a:t>
            </a:r>
            <a:r>
              <a:rPr lang="en-GB" b="1" dirty="0"/>
              <a:t> </a:t>
            </a:r>
            <a:r>
              <a:rPr lang="en-GB" dirty="0"/>
              <a:t>and</a:t>
            </a:r>
            <a:r>
              <a:rPr lang="en-GB" b="1" dirty="0"/>
              <a:t> Stahl </a:t>
            </a:r>
            <a:r>
              <a:rPr lang="en-GB" dirty="0"/>
              <a:t>list the factors that make the use of </a:t>
            </a:r>
            <a:r>
              <a:rPr lang="en-GB" b="1" dirty="0"/>
              <a:t>BDUF</a:t>
            </a:r>
            <a:r>
              <a:rPr lang="en-GB" dirty="0"/>
              <a:t> questionable for software projects</a:t>
            </a:r>
          </a:p>
          <a:p>
            <a:pPr lvl="1"/>
            <a:r>
              <a:rPr lang="en-GB" dirty="0"/>
              <a:t>Requirements are not fully understood at the beginning of the project</a:t>
            </a:r>
          </a:p>
          <a:p>
            <a:pPr lvl="1"/>
            <a:r>
              <a:rPr lang="en-GB" dirty="0"/>
              <a:t>Users only know what they want after seeing an initial version of the product</a:t>
            </a:r>
          </a:p>
          <a:p>
            <a:pPr lvl="1"/>
            <a:r>
              <a:rPr lang="en-GB" dirty="0"/>
              <a:t>Requirements change during the development process</a:t>
            </a:r>
          </a:p>
          <a:p>
            <a:pPr lvl="1"/>
            <a:r>
              <a:rPr lang="en-GB" dirty="0"/>
              <a:t>New tools and technologies make the development strategy unpredictable</a:t>
            </a:r>
          </a:p>
        </p:txBody>
      </p:sp>
    </p:spTree>
    <p:extLst>
      <p:ext uri="{BB962C8B-B14F-4D97-AF65-F5344CB8AC3E}">
        <p14:creationId xmlns:p14="http://schemas.microsoft.com/office/powerpoint/2010/main" val="23731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29288</TotalTime>
  <Words>726</Words>
  <Application>Microsoft Office PowerPoint</Application>
  <PresentationFormat>Widescreen</PresentationFormat>
  <Paragraphs>106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Gill Sans MT</vt:lpstr>
      <vt:lpstr>Tahoma</vt:lpstr>
      <vt:lpstr>Wingdings</vt:lpstr>
      <vt:lpstr>Wingdings 2</vt:lpstr>
      <vt:lpstr>Dividend</vt:lpstr>
      <vt:lpstr>Agile/ Lean project management</vt:lpstr>
      <vt:lpstr>Introduction and Special Needs: </vt:lpstr>
      <vt:lpstr>Scrum Open Assessment ( Pre- Exams ): </vt:lpstr>
      <vt:lpstr>Learning objectives: </vt:lpstr>
      <vt:lpstr>Learning Outline </vt:lpstr>
      <vt:lpstr>PowerPoint Presentation</vt:lpstr>
      <vt:lpstr>Project management: A Little History </vt:lpstr>
      <vt:lpstr>…More History  </vt:lpstr>
      <vt:lpstr>…More History  </vt:lpstr>
      <vt:lpstr>Agile </vt:lpstr>
      <vt:lpstr>Agile  Vs Traditional </vt:lpstr>
      <vt:lpstr>…Agile vs waterfall </vt:lpstr>
      <vt:lpstr>Pillars of Agile </vt:lpstr>
      <vt:lpstr>Agile Manifesto </vt:lpstr>
      <vt:lpstr>Agile Manifesto </vt:lpstr>
      <vt:lpstr>12 principles of agile</vt:lpstr>
      <vt:lpstr>12 principles of agile</vt:lpstr>
      <vt:lpstr>12 principles of agile</vt:lpstr>
      <vt:lpstr>12 principles of agile</vt:lpstr>
      <vt:lpstr>12 principles of agile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 Lean project management</dc:title>
  <dc:creator>martins orban</dc:creator>
  <cp:lastModifiedBy>martins orban</cp:lastModifiedBy>
  <cp:revision>43</cp:revision>
  <dcterms:created xsi:type="dcterms:W3CDTF">2020-05-13T07:35:17Z</dcterms:created>
  <dcterms:modified xsi:type="dcterms:W3CDTF">2020-06-06T07:01:12Z</dcterms:modified>
</cp:coreProperties>
</file>